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82" r:id="rId3"/>
    <p:sldId id="280" r:id="rId4"/>
    <p:sldId id="283" r:id="rId5"/>
    <p:sldId id="275" r:id="rId6"/>
    <p:sldId id="281" r:id="rId7"/>
    <p:sldId id="276" r:id="rId8"/>
    <p:sldId id="277" r:id="rId9"/>
    <p:sldId id="278" r:id="rId10"/>
    <p:sldId id="284" r:id="rId11"/>
    <p:sldId id="279" r:id="rId12"/>
    <p:sldId id="259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2020. 02. 25.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2020. 02. 25.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2020. 02. 25.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Teljes&#237;t&#233;si%20anyagok/&#220;HG%20lelt&#225;r/joUHG%20leltar%20sablon%20KISTELEPULES.xl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mate-lab-book.ac.uk/files/2016/06/spiral_2017_large.gi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mate-lab-book.ac.uk/files/2016/06/co2_2017.gi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992888" cy="1440160"/>
          </a:xfrm>
        </p:spPr>
        <p:txBody>
          <a:bodyPr/>
          <a:lstStyle/>
          <a:p>
            <a:r>
              <a:rPr lang="hu-HU" dirty="0"/>
              <a:t>Módszertani bemutató a helyi klímastratégia elkészítéséhez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695A723-B1B4-4ACF-8459-95A0CC70408C}"/>
              </a:ext>
            </a:extLst>
          </p:cNvPr>
          <p:cNvSpPr txBox="1">
            <a:spLocks/>
          </p:cNvSpPr>
          <p:nvPr/>
        </p:nvSpPr>
        <p:spPr>
          <a:xfrm>
            <a:off x="683568" y="2996952"/>
            <a:ext cx="791864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solidFill>
                  <a:schemeClr val="bg1"/>
                </a:solidFill>
              </a:rPr>
              <a:t>KEHOP-1.2.1-18-2018-00042</a:t>
            </a:r>
          </a:p>
          <a:p>
            <a:pPr marL="0" indent="0" algn="ctr">
              <a:buNone/>
            </a:pPr>
            <a:r>
              <a:rPr lang="hu-HU" sz="2000" dirty="0">
                <a:solidFill>
                  <a:schemeClr val="bg1"/>
                </a:solidFill>
              </a:rPr>
              <a:t>„Helyi Klímastratégia kidolgozása és szemléletformálás Deszken”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DF03B546-5297-4F74-B686-F75E99072B98}"/>
              </a:ext>
            </a:extLst>
          </p:cNvPr>
          <p:cNvSpPr txBox="1">
            <a:spLocks/>
          </p:cNvSpPr>
          <p:nvPr/>
        </p:nvSpPr>
        <p:spPr>
          <a:xfrm>
            <a:off x="611560" y="4941168"/>
            <a:ext cx="309634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Deszk, 2020.02.25.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579296" cy="487422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hu-HU" sz="5600" b="1" dirty="0"/>
              <a:t>ÜHG leltár </a:t>
            </a:r>
            <a:r>
              <a:rPr lang="hu-HU" sz="5600" dirty="0"/>
              <a:t>elkészítése</a:t>
            </a: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hu-HU" sz="5600" dirty="0"/>
              <a:t>Az </a:t>
            </a:r>
            <a:r>
              <a:rPr lang="hu-HU" sz="5600" b="1" dirty="0"/>
              <a:t>alkalmazkodási helyzetértékelés </a:t>
            </a:r>
            <a:r>
              <a:rPr lang="hu-HU" sz="5600" dirty="0"/>
              <a:t>meghatározása (Települési Alkalmazkodási Barométer segítségével) és elemzése a települést érintő jelentős éghajlatváltozási problémaköröknek és az azokból fakadó hatásoknak.</a:t>
            </a: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hu-HU" sz="5600" dirty="0"/>
              <a:t>Az éghajlatváltozási </a:t>
            </a:r>
            <a:r>
              <a:rPr lang="hu-HU" sz="5600" b="1" dirty="0"/>
              <a:t>problémakörök </a:t>
            </a:r>
            <a:r>
              <a:rPr lang="hu-HU" sz="5600" dirty="0"/>
              <a:t>meghatározásába a helyi érintettek képviselőknek a bevonása.</a:t>
            </a: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hu-HU" sz="5600" dirty="0"/>
              <a:t>Összegyűjteni a klímaváltozás szempontjából </a:t>
            </a:r>
            <a:r>
              <a:rPr lang="hu-HU" sz="5600" b="1" dirty="0"/>
              <a:t>veszélyeztetett helyi értékeket</a:t>
            </a:r>
            <a:r>
              <a:rPr lang="hu-HU" sz="5600" dirty="0"/>
              <a:t>.</a:t>
            </a: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hu-HU" sz="5600" dirty="0"/>
              <a:t>Elkészíteni a </a:t>
            </a:r>
            <a:r>
              <a:rPr lang="hu-HU" sz="5600" b="1" dirty="0"/>
              <a:t>település </a:t>
            </a:r>
            <a:r>
              <a:rPr lang="hu-HU" sz="5600" dirty="0"/>
              <a:t>társadalom klíma- és energiatudatossági, szemléletformálási </a:t>
            </a:r>
            <a:r>
              <a:rPr lang="hu-HU" sz="5600" b="1" dirty="0"/>
              <a:t>helyzetértékelést</a:t>
            </a:r>
            <a:r>
              <a:rPr lang="hu-HU" sz="5600" dirty="0"/>
              <a:t>.</a:t>
            </a: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hu-HU" sz="5600" b="1" dirty="0"/>
              <a:t>SWOT analízis és problémafa </a:t>
            </a:r>
            <a:r>
              <a:rPr lang="hu-HU" sz="5600" dirty="0"/>
              <a:t>készítése, ami elősegíti a célok meghatározását.</a:t>
            </a: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hu-HU" sz="5600" dirty="0"/>
              <a:t>Egy egységes </a:t>
            </a:r>
            <a:r>
              <a:rPr lang="hu-HU" sz="5600" b="1" dirty="0"/>
              <a:t>jövőkép </a:t>
            </a:r>
            <a:r>
              <a:rPr lang="hu-HU" sz="5600" dirty="0"/>
              <a:t>meghatározása, mindhárom pillér (</a:t>
            </a:r>
            <a:r>
              <a:rPr lang="hu-HU" sz="5600" dirty="0" err="1"/>
              <a:t>mitigáció</a:t>
            </a:r>
            <a:r>
              <a:rPr lang="hu-HU" sz="5600" dirty="0"/>
              <a:t>, adaptáció, szemléletformálás) esetében egy-egy átfogó célt és azok alá rendelt specifikus céljait.</a:t>
            </a: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hu-HU" sz="5600" dirty="0"/>
              <a:t>A célokhoz </a:t>
            </a:r>
            <a:r>
              <a:rPr lang="hu-HU" sz="5600" b="1" dirty="0"/>
              <a:t>beavatkozások</a:t>
            </a:r>
            <a:r>
              <a:rPr lang="hu-HU" sz="5600" dirty="0"/>
              <a:t> rendelése.</a:t>
            </a: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hu-HU" sz="5600" dirty="0"/>
              <a:t>A </a:t>
            </a:r>
            <a:r>
              <a:rPr lang="hu-HU" sz="5600" b="1" dirty="0"/>
              <a:t>végrehajtás </a:t>
            </a:r>
            <a:r>
              <a:rPr lang="hu-HU" sz="5600" dirty="0"/>
              <a:t>keretrendszerének meghatározása.</a:t>
            </a:r>
            <a:endParaRPr lang="hu-HU" sz="29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dirty="0"/>
              <a:t>A települési klímastratégia módszertani elemei</a:t>
            </a:r>
          </a:p>
        </p:txBody>
      </p:sp>
    </p:spTree>
    <p:extLst>
      <p:ext uri="{BB962C8B-B14F-4D97-AF65-F5344CB8AC3E}">
        <p14:creationId xmlns:p14="http://schemas.microsoft.com/office/powerpoint/2010/main" val="292280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8568952" cy="509024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Módszere: egységes módszertani táblázat segítségével. (</a:t>
            </a:r>
            <a:r>
              <a:rPr lang="hu-HU" sz="1800" b="1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ÜHG leltár</a:t>
            </a:r>
            <a:r>
              <a:rPr lang="hu-HU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1" dirty="0"/>
              <a:t>Milyen projekteket kell figyelembe venni ebben a listában?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sz="1800" dirty="0"/>
              <a:t>Lakó- és középületek energetikai felújítása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sz="1800" dirty="0"/>
              <a:t>Megújuló (napenergia, biomassza, geotermikus energia, biogáz) alapú beruházások a településen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sz="1800" dirty="0"/>
              <a:t>Mezőgazdaságot érintő, az energiahatékonyság növelését, illetve energiamegtakarítást eredményező projektek;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sz="1800" dirty="0"/>
              <a:t>Közösségi közlekedés fejlesztésére, kerékpáros infrastruktúra létesítésére, bővítésére irányuló fejlesztések;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sz="1800" dirty="0"/>
              <a:t>A település/településegyüttesek terület-, illetve gazdasági fejlesztését nagymértékben meghatározó, kiemelt jelentőségű projektek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sz="1800" dirty="0"/>
              <a:t>Egyéb, a gazdálkodó szféra (pl. ipari tevékenység, szolgáltatások, KKV-k stb.) energiahatékonyság-javítási, hő- és villamosenergia-termelő beruházásai.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ÜHG leltár elkészítése</a:t>
            </a:r>
          </a:p>
        </p:txBody>
      </p:sp>
    </p:spTree>
    <p:extLst>
      <p:ext uri="{BB962C8B-B14F-4D97-AF65-F5344CB8AC3E}">
        <p14:creationId xmlns:p14="http://schemas.microsoft.com/office/powerpoint/2010/main" val="289456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12443" cy="864096"/>
          </a:xfrm>
        </p:spPr>
        <p:txBody>
          <a:bodyPr>
            <a:normAutofit fontScale="90000"/>
          </a:bodyPr>
          <a:lstStyle/>
          <a:p>
            <a:r>
              <a:rPr lang="hu-HU" dirty="0"/>
              <a:t>releváns éghajlatváltozási problémakörök és hatásviselők meghatározása (érintettség)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FFED605-1D23-444B-B50C-E6AB2BCD5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82" y="1484784"/>
            <a:ext cx="83488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7651" cy="864096"/>
          </a:xfrm>
        </p:spPr>
        <p:txBody>
          <a:bodyPr>
            <a:normAutofit fontScale="90000"/>
          </a:bodyPr>
          <a:lstStyle/>
          <a:p>
            <a:r>
              <a:rPr lang="hu-HU" dirty="0"/>
              <a:t>releváns éghajlatváltozási problémakörök és hatásviselők meghatározása (érintettség), folyt.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581A9A6-CB53-4E00-8B41-F7DBBE868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16150"/>
            <a:ext cx="8231971" cy="28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475033"/>
            <a:ext cx="8435280" cy="5090244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1800" dirty="0"/>
              <a:t>Melyek a településen fellelhető, nemzeti, vagy helyi jelentőségű </a:t>
            </a:r>
            <a:r>
              <a:rPr lang="hu-HU" sz="1800" b="1" dirty="0"/>
              <a:t>természeti, táji értékek</a:t>
            </a:r>
            <a:r>
              <a:rPr lang="hu-HU" sz="1800" dirty="0"/>
              <a:t>?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1800" dirty="0"/>
              <a:t>Léteznek-e a településhez kapcsolódó speciális </a:t>
            </a:r>
            <a:r>
              <a:rPr lang="hu-HU" sz="1800" b="1" dirty="0"/>
              <a:t>tájfajta agrár- és élelmiszergazdasági termékek</a:t>
            </a:r>
            <a:r>
              <a:rPr lang="hu-HU" sz="1800" dirty="0"/>
              <a:t>?, földrajzi jellemzővel körülírt </a:t>
            </a:r>
            <a:r>
              <a:rPr lang="hu-HU" sz="1800" b="1" dirty="0"/>
              <a:t>háziállat- vagy vadfajta</a:t>
            </a:r>
            <a:r>
              <a:rPr lang="hu-HU" sz="1800" dirty="0"/>
              <a:t>, illetve halászati eljárás?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1800" dirty="0"/>
              <a:t>Vannak-e a településen nagyobb kiterjedésű, az időjárási hatásoknak, vagy a vizek </a:t>
            </a:r>
            <a:r>
              <a:rPr lang="hu-HU" sz="1800" b="1" dirty="0"/>
              <a:t>kártételének kitett műemlék-együttesek, kulturális örökségi, kiemelkedő értéket képviselő épített környezeti elemek</a:t>
            </a:r>
            <a:r>
              <a:rPr lang="hu-HU" sz="1800" dirty="0"/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1800" dirty="0"/>
              <a:t>Vannak-e a településen éghajlati változásoknak </a:t>
            </a:r>
            <a:r>
              <a:rPr lang="hu-HU" sz="1800" b="1" dirty="0"/>
              <a:t>kitett turisztikai desztinációk</a:t>
            </a:r>
            <a:r>
              <a:rPr lang="hu-HU" sz="1800" dirty="0"/>
              <a:t>?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12443" cy="864096"/>
          </a:xfrm>
        </p:spPr>
        <p:txBody>
          <a:bodyPr>
            <a:normAutofit/>
          </a:bodyPr>
          <a:lstStyle/>
          <a:p>
            <a:r>
              <a:rPr lang="hu-HU" dirty="0"/>
              <a:t>Az éghajlatváltozás által veszélyeztetett helyi értékek meghatározása </a:t>
            </a:r>
          </a:p>
        </p:txBody>
      </p:sp>
    </p:spTree>
    <p:extLst>
      <p:ext uri="{BB962C8B-B14F-4D97-AF65-F5344CB8AC3E}">
        <p14:creationId xmlns:p14="http://schemas.microsoft.com/office/powerpoint/2010/main" val="161264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475033"/>
            <a:ext cx="8435280" cy="5090244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1800" dirty="0"/>
              <a:t>Térségi, illetve települési </a:t>
            </a:r>
            <a:r>
              <a:rPr lang="hu-HU" sz="1800" b="1" dirty="0"/>
              <a:t>vízgazdálkodást érintő fejles</a:t>
            </a:r>
            <a:r>
              <a:rPr lang="hu-HU" sz="1800" dirty="0"/>
              <a:t>ztések (pl. térségi vízpótlás, vízelvezetés; vízkormányzás, mintajellegű települési csapadékvízgazdálkodási projektek stb.);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1800" b="1" dirty="0"/>
              <a:t>Vízkárelhárítást célzó</a:t>
            </a:r>
            <a:r>
              <a:rPr lang="hu-HU" sz="1800" dirty="0"/>
              <a:t> fejlesztések;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1800" dirty="0"/>
              <a:t>A klímaváltozáshoz való alkalmazkodást is szolgáló </a:t>
            </a:r>
            <a:r>
              <a:rPr lang="hu-HU" sz="1800" b="1" dirty="0"/>
              <a:t>természetvédelmi projektek </a:t>
            </a:r>
            <a:r>
              <a:rPr lang="hu-HU" sz="1800" dirty="0"/>
              <a:t>(pl. vizes élőhelyek rehabilitációja, élőhelyvédelem stb.);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1800" b="1" dirty="0"/>
              <a:t>Agrár-ágazat</a:t>
            </a:r>
            <a:r>
              <a:rPr lang="hu-HU" sz="1800" dirty="0"/>
              <a:t> klímaváltozáshoz való alkalmazkodást szolgáló </a:t>
            </a:r>
            <a:r>
              <a:rPr lang="hu-HU" sz="1800" b="1" dirty="0"/>
              <a:t>projektjei</a:t>
            </a:r>
            <a:r>
              <a:rPr lang="hu-HU" sz="1800" dirty="0"/>
              <a:t> (pl.: tájgazdálkodást, extenzív művelést érintő mintajellegű projektek; öntözésfejlesztésre irányuló projektek; erdőtelepítés stb.);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1800" b="1" dirty="0"/>
              <a:t>Települési zöldfelület-gazdálkodásra </a:t>
            </a:r>
            <a:r>
              <a:rPr lang="hu-HU" sz="1800" dirty="0"/>
              <a:t>irányuló projektek;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1800" b="1" dirty="0"/>
              <a:t>Egészségügyi és katasztrófavédelmi </a:t>
            </a:r>
            <a:r>
              <a:rPr lang="hu-HU" sz="1800" dirty="0"/>
              <a:t>intézményhálózat fejlesztése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62" y="188640"/>
            <a:ext cx="8291202" cy="864096"/>
          </a:xfrm>
        </p:spPr>
        <p:txBody>
          <a:bodyPr>
            <a:normAutofit fontScale="90000"/>
          </a:bodyPr>
          <a:lstStyle/>
          <a:p>
            <a:r>
              <a:rPr lang="hu-HU" dirty="0"/>
              <a:t>A településen megvalósult klímaváltozáshoz való alkalmazkodást szolgáló projektek bemutatása (2007-et követően)</a:t>
            </a:r>
          </a:p>
        </p:txBody>
      </p:sp>
    </p:spTree>
    <p:extLst>
      <p:ext uri="{BB962C8B-B14F-4D97-AF65-F5344CB8AC3E}">
        <p14:creationId xmlns:p14="http://schemas.microsoft.com/office/powerpoint/2010/main" val="3043504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475033"/>
            <a:ext cx="8435280" cy="509024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600" dirty="0"/>
              <a:t>Napjainkra a lakosság és az önkormányzati vezetők már tisztában vannak az éghajlatváltozás jelenségével és problémakörével, azonban ennek hatásai és a különböző érintettek szerepvállalásainak lehetőségei (mérséklés és alkalmazkodási lehetőségek) terén még számottevő ismeret- és információhiány lelhető fel.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600" dirty="0"/>
              <a:t>A lakosság legfőképpen a média által közvetített információkból tájékozódik, és még nem érzékeli saját szerepvállalásának fontosságát, azaz az érzékenységét és felelősségét sem.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600" dirty="0"/>
              <a:t>A lakosság a megoldást többnyire a kutatóktól, a tudósoktól, valamint a kormánytól, az önkormányzatoktól várja, e mellett azonban számos lehetőség kínálkozik az egyén és a közösség életmódjának megváltoztatására.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600" dirty="0"/>
              <a:t>A települési önkormányzatoknak feladata továbbá, hogy iránymutatással, kommunikációs szemléletformálással, jó példákkal szemléltetett ismeretek átadásával járjanak elől, annak érdekében, hogy a helyi társadalom tagjai megfelelő tevékenységeket kezdeményezzenek, megfelelő lépéseket tegyenek a klímaváltozás elleni fellépés érdekében.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62" y="188640"/>
            <a:ext cx="8012443" cy="864096"/>
          </a:xfrm>
        </p:spPr>
        <p:txBody>
          <a:bodyPr>
            <a:normAutofit/>
          </a:bodyPr>
          <a:lstStyle/>
          <a:p>
            <a:r>
              <a:rPr lang="hu-HU" dirty="0"/>
              <a:t>Klíma- és energiatudatossági, szemléletformálási helyzetértékelés </a:t>
            </a:r>
          </a:p>
        </p:txBody>
      </p:sp>
    </p:spTree>
    <p:extLst>
      <p:ext uri="{BB962C8B-B14F-4D97-AF65-F5344CB8AC3E}">
        <p14:creationId xmlns:p14="http://schemas.microsoft.com/office/powerpoint/2010/main" val="319901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475033"/>
            <a:ext cx="8435280" cy="5090244"/>
          </a:xfrm>
        </p:spPr>
        <p:txBody>
          <a:bodyPr>
            <a:noAutofit/>
          </a:bodyPr>
          <a:lstStyle/>
          <a:p>
            <a:r>
              <a:rPr lang="hu-HU" sz="1600" b="1" dirty="0"/>
              <a:t>1. LÉPÉS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800" dirty="0"/>
              <a:t>Kérdőíves felmérések a lakosság körében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800" dirty="0"/>
              <a:t>Mélyinterjús felmérések meghatározó szereplőkkel (önkormányzati, államigazgatási, gazdasági szereplők, civil szektor stb.)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800" dirty="0"/>
              <a:t>Online felmérések, mérőeszközök (pl. kérdőív honlapokon, telefonos megkeresések)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800" dirty="0"/>
              <a:t>Tudásfelmérés az oktatási intézményekben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800" dirty="0"/>
              <a:t>Helyi polgárok aktivitása a klímavédelmi tevékenységekben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r>
              <a:rPr lang="hu-HU" sz="1800" b="1" dirty="0"/>
              <a:t>2. LÉPÉS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800" dirty="0"/>
              <a:t>A megvalósult és folyamatban lévő helyi klíma-, környezet- és energiatudatossági, szemléletformálási projektek listája.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62" y="188640"/>
            <a:ext cx="8012443" cy="864096"/>
          </a:xfrm>
        </p:spPr>
        <p:txBody>
          <a:bodyPr>
            <a:normAutofit/>
          </a:bodyPr>
          <a:lstStyle/>
          <a:p>
            <a:r>
              <a:rPr lang="hu-HU" dirty="0"/>
              <a:t>A felmérés Módszere</a:t>
            </a:r>
          </a:p>
        </p:txBody>
      </p:sp>
    </p:spTree>
    <p:extLst>
      <p:ext uri="{BB962C8B-B14F-4D97-AF65-F5344CB8AC3E}">
        <p14:creationId xmlns:p14="http://schemas.microsoft.com/office/powerpoint/2010/main" val="136040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475033"/>
            <a:ext cx="8435280" cy="509024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800" dirty="0"/>
              <a:t>ÜHG kibocsátás ágazati megoszlása, tendenciája kibocsátó ágazatok szerinti bontásban; • a településen megvalósult fenntartható energiagazdálkodási és fenntartható közlekedési és alkalmazkodási projektek tapasztalatai;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800" dirty="0"/>
              <a:t>Deszk zöldfelület- és vízgazdálkodási kihívásai;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800" dirty="0"/>
              <a:t>Deszk szempontjából releváns problémakörökben az éghajlatváltozás várható helyi hatásai, éghajlatváltozással szembeni alkalmazkodóképesség és sérülékenység(problémakörönként egyesével);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800" dirty="0"/>
              <a:t>Az éghajlatváltozás által veszélyeztetett helyi specifikus értékek;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800" dirty="0"/>
              <a:t>Deszken megvalósult klíma- és energiatudatossági, szemléletformálás projektek tapasztalatai.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62" y="188640"/>
            <a:ext cx="8012443" cy="864096"/>
          </a:xfrm>
        </p:spPr>
        <p:txBody>
          <a:bodyPr>
            <a:normAutofit/>
          </a:bodyPr>
          <a:lstStyle/>
          <a:p>
            <a:r>
              <a:rPr lang="hu-HU" dirty="0"/>
              <a:t>Települési éghajlati szempontú SWOT analízis </a:t>
            </a:r>
          </a:p>
        </p:txBody>
      </p:sp>
    </p:spTree>
    <p:extLst>
      <p:ext uri="{BB962C8B-B14F-4D97-AF65-F5344CB8AC3E}">
        <p14:creationId xmlns:p14="http://schemas.microsoft.com/office/powerpoint/2010/main" val="308463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62" y="188640"/>
            <a:ext cx="8012443" cy="864096"/>
          </a:xfrm>
        </p:spPr>
        <p:txBody>
          <a:bodyPr>
            <a:normAutofit/>
          </a:bodyPr>
          <a:lstStyle/>
          <a:p>
            <a:r>
              <a:rPr lang="hu-HU" dirty="0"/>
              <a:t>Példa a települési éghajlatvédelem SWOT elemzésére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4C7CD68-E96E-414C-B75A-55F1F3A2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576" y="1448458"/>
            <a:ext cx="6033814" cy="51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8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CB8A493B-1B11-4067-810D-681E54E3E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7704" y="116632"/>
            <a:ext cx="4968552" cy="914400"/>
          </a:xfrm>
        </p:spPr>
        <p:txBody>
          <a:bodyPr/>
          <a:lstStyle/>
          <a:p>
            <a:r>
              <a:rPr lang="hu-HU" dirty="0"/>
              <a:t>KLÍMAVÁLTOZÁS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26B4984-05A5-4C1A-8CC7-3A0CC613916E}"/>
              </a:ext>
            </a:extLst>
          </p:cNvPr>
          <p:cNvSpPr txBox="1"/>
          <p:nvPr/>
        </p:nvSpPr>
        <p:spPr>
          <a:xfrm>
            <a:off x="323528" y="1772816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2400" dirty="0"/>
              <a:t> </a:t>
            </a:r>
            <a:r>
              <a:rPr lang="hu-HU" sz="2400" b="1" dirty="0"/>
              <a:t>Globális folyamat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2400" dirty="0"/>
              <a:t> Globális folyamat hatásai térben és időben függetlenek az azt okozó üvegházhatású gázkibocsátásoktól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2400" dirty="0"/>
              <a:t> A hatások megoldása </a:t>
            </a:r>
            <a:r>
              <a:rPr lang="hu-HU" sz="2400" b="1" dirty="0"/>
              <a:t>LOKÁLIS</a:t>
            </a:r>
            <a:r>
              <a:rPr lang="hu-HU" sz="2400" dirty="0"/>
              <a:t> </a:t>
            </a:r>
            <a:r>
              <a:rPr lang="hu-HU" sz="2400" b="1" dirty="0"/>
              <a:t>feladat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sz="2400" dirty="0"/>
              <a:t> Az alkalmazkodást úgy kell megtervezni, hogy mindig a helyi viszonyokhoz illeszkedjen, integrálható legyen a helyi fejlesztési tevékenységekbe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4204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62" y="188640"/>
            <a:ext cx="8012443" cy="864096"/>
          </a:xfrm>
        </p:spPr>
        <p:txBody>
          <a:bodyPr>
            <a:normAutofit/>
          </a:bodyPr>
          <a:lstStyle/>
          <a:p>
            <a:r>
              <a:rPr lang="hu-HU" dirty="0"/>
              <a:t>Példa a települési éghajlatvédelem SWOT elemzésére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B882AF-E0CD-421E-AF02-7184104B1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2" y="2133477"/>
            <a:ext cx="7944951" cy="280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80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8DE205FB-27B7-43BE-9605-8743569D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004331" cy="864096"/>
          </a:xfrm>
        </p:spPr>
        <p:txBody>
          <a:bodyPr/>
          <a:lstStyle/>
          <a:p>
            <a:r>
              <a:rPr lang="hu-HU" dirty="0"/>
              <a:t>Globális felmelegedés spirálja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4AA21AA8-8809-417C-81D7-DC8F692107E1}"/>
              </a:ext>
            </a:extLst>
          </p:cNvPr>
          <p:cNvSpPr/>
          <p:nvPr/>
        </p:nvSpPr>
        <p:spPr>
          <a:xfrm>
            <a:off x="1074553" y="280580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hu-HU" dirty="0">
                <a:hlinkClick r:id="rId2"/>
              </a:rPr>
              <a:t>http://www.climate-lab-book.ac.uk/files/2016/06/spiral_2017_large.gif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17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7CA7B6D-EF84-4AF2-A5E2-DDDE4361C8E3}"/>
              </a:ext>
            </a:extLst>
          </p:cNvPr>
          <p:cNvSpPr/>
          <p:nvPr/>
        </p:nvSpPr>
        <p:spPr>
          <a:xfrm>
            <a:off x="539552" y="1772816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2000" dirty="0"/>
              <a:t>A környezeti, éghajlati problémák nem határolhatók el, nem függetleníthetők a mindennapi életünktől. Az éghajlatvédelem nem a „zöldek” feladata, hanem </a:t>
            </a:r>
            <a:r>
              <a:rPr lang="hu-HU" sz="2000" b="1" dirty="0"/>
              <a:t>mindannyiunk határozott érdeke</a:t>
            </a:r>
            <a:r>
              <a:rPr lang="hu-HU" sz="2000" dirty="0"/>
              <a:t>. </a:t>
            </a:r>
          </a:p>
          <a:p>
            <a:endParaRPr lang="hu-H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2000" dirty="0"/>
              <a:t>A problémák megoldását </a:t>
            </a:r>
            <a:r>
              <a:rPr lang="hu-HU" sz="2000" b="1" dirty="0"/>
              <a:t>nem várhatjuk </a:t>
            </a:r>
            <a:r>
              <a:rPr lang="hu-HU" sz="2000" dirty="0"/>
              <a:t>kizárólag nemzetközi szervezetektől, kormányoktól, az ipar, vagy a tudományos élet szereplőitől, sőt nem hagyatkozhatunk egyedül a technológiai fejlődés vívmányaira sem. </a:t>
            </a:r>
          </a:p>
          <a:p>
            <a:endParaRPr lang="hu-H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2000" dirty="0"/>
              <a:t>Meg kell ismernünk azokat a </a:t>
            </a:r>
            <a:r>
              <a:rPr lang="hu-HU" sz="2000" b="1" dirty="0"/>
              <a:t>lehetőségeket</a:t>
            </a:r>
            <a:r>
              <a:rPr lang="hu-HU" sz="2000" dirty="0"/>
              <a:t>, amelyeket </a:t>
            </a:r>
            <a:r>
              <a:rPr lang="hu-HU" sz="2000" b="1" dirty="0"/>
              <a:t>a saját életünkben, mindennapjainkban meg tudunk valósítani, aktívan hozzájárulva </a:t>
            </a:r>
            <a:r>
              <a:rPr lang="hu-HU" sz="2000" dirty="0"/>
              <a:t>ezzel a kialakult helyzet megoldásához. 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715EB846-2113-47F5-A32F-3AB5F8353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584" y="116632"/>
            <a:ext cx="7704856" cy="914400"/>
          </a:xfrm>
        </p:spPr>
        <p:txBody>
          <a:bodyPr>
            <a:normAutofit/>
          </a:bodyPr>
          <a:lstStyle/>
          <a:p>
            <a:r>
              <a:rPr lang="hu-HU" dirty="0"/>
              <a:t>	</a:t>
            </a:r>
            <a:r>
              <a:rPr lang="hu-HU" dirty="0" err="1"/>
              <a:t>sZEMLÉLETFORMÁLÁS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994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C8652AE-D6FE-4E9B-86EC-310648FE8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80" y="2708920"/>
            <a:ext cx="7555800" cy="3672408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620DBB6A-F4A8-4093-9D43-720730BDF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38811" cy="46910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800" dirty="0"/>
              <a:t>Az éghajlatváltozás a Föld klímájának tartós és jelentős mértékű megváltozását jelenti.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800" dirty="0"/>
              <a:t>Fő oka az üvegházhatású (ÜHG) gázok légköri mennyiségének drasztikus növekedése.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21D37D76-9CFF-473A-9C00-5147C812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dirty="0"/>
              <a:t>Az éghajlatváltozás általános háttere, jelentősége</a:t>
            </a:r>
          </a:p>
        </p:txBody>
      </p:sp>
    </p:spTree>
    <p:extLst>
      <p:ext uri="{BB962C8B-B14F-4D97-AF65-F5344CB8AC3E}">
        <p14:creationId xmlns:p14="http://schemas.microsoft.com/office/powerpoint/2010/main" val="188981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D8169D8-8F2F-42BE-B783-3E97D522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864096"/>
          </a:xfrm>
        </p:spPr>
        <p:txBody>
          <a:bodyPr/>
          <a:lstStyle/>
          <a:p>
            <a:r>
              <a:rPr lang="hu-HU" dirty="0"/>
              <a:t>CO</a:t>
            </a:r>
            <a:r>
              <a:rPr lang="hu-HU" baseline="-25000" dirty="0"/>
              <a:t>2</a:t>
            </a:r>
            <a:r>
              <a:rPr lang="hu-HU" dirty="0"/>
              <a:t> koncentrátum a légkörben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E994AA1-296D-4A17-874E-C6FEB06588D4}"/>
              </a:ext>
            </a:extLst>
          </p:cNvPr>
          <p:cNvSpPr/>
          <p:nvPr/>
        </p:nvSpPr>
        <p:spPr>
          <a:xfrm>
            <a:off x="1331640" y="292494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http://www.climate-lab-book.ac.uk/files/2016/06/co2_2017.gif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141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62A41772-CEE0-461B-8163-5DE029B4B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17" y="3428999"/>
            <a:ext cx="5746296" cy="3260437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620DBB6A-F4A8-4093-9D43-720730BDF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291264" cy="249795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000" dirty="0"/>
              <a:t>ÜHG gázok kibocsátása:</a:t>
            </a:r>
          </a:p>
          <a:p>
            <a:r>
              <a:rPr lang="hu-HU" sz="2000" dirty="0"/>
              <a:t>	1. villamosenergia-előállítás, fűtés </a:t>
            </a:r>
            <a:r>
              <a:rPr lang="hu-HU" sz="1200" dirty="0"/>
              <a:t>(kőszén, kőolaj, földgáz </a:t>
            </a:r>
            <a:r>
              <a:rPr lang="hu-HU" sz="1200" dirty="0" err="1"/>
              <a:t>felh</a:t>
            </a:r>
            <a:r>
              <a:rPr lang="hu-HU" sz="1200" dirty="0"/>
              <a:t>. csökkentése)</a:t>
            </a:r>
          </a:p>
          <a:p>
            <a:r>
              <a:rPr lang="hu-HU" sz="2000" dirty="0"/>
              <a:t>	2. közlekedés </a:t>
            </a:r>
          </a:p>
          <a:p>
            <a:r>
              <a:rPr lang="hu-HU" sz="2000" dirty="0"/>
              <a:t>	3. mezőgazdaság </a:t>
            </a:r>
            <a:r>
              <a:rPr lang="hu-HU" sz="1800" dirty="0"/>
              <a:t>(műtrágya használat, kérődzők emésztése, stb.)</a:t>
            </a:r>
          </a:p>
          <a:p>
            <a:r>
              <a:rPr lang="hu-HU" sz="2000" dirty="0"/>
              <a:t>	4. Ipari folyamatok</a:t>
            </a:r>
          </a:p>
          <a:p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21D37D76-9CFF-473A-9C00-5147C812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291264" cy="864096"/>
          </a:xfrm>
        </p:spPr>
        <p:txBody>
          <a:bodyPr/>
          <a:lstStyle/>
          <a:p>
            <a:r>
              <a:rPr lang="hu-HU" dirty="0"/>
              <a:t>Melyek a probléma okai?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4A64D600-878F-44E7-A1E6-8902DBF5935D}"/>
              </a:ext>
            </a:extLst>
          </p:cNvPr>
          <p:cNvCxnSpPr/>
          <p:nvPr/>
        </p:nvCxnSpPr>
        <p:spPr>
          <a:xfrm>
            <a:off x="3491880" y="234888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F3170A5C-5084-4988-AAAC-372A1F239657}"/>
              </a:ext>
            </a:extLst>
          </p:cNvPr>
          <p:cNvSpPr txBox="1"/>
          <p:nvPr/>
        </p:nvSpPr>
        <p:spPr>
          <a:xfrm>
            <a:off x="4742950" y="216421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Helyi termékek </a:t>
            </a:r>
          </a:p>
        </p:txBody>
      </p:sp>
    </p:spTree>
    <p:extLst>
      <p:ext uri="{BB962C8B-B14F-4D97-AF65-F5344CB8AC3E}">
        <p14:creationId xmlns:p14="http://schemas.microsoft.com/office/powerpoint/2010/main" val="88210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8952CBC-5B88-4752-BB80-3050CF6BE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973016"/>
            <a:ext cx="5520416" cy="3904256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620DBB6A-F4A8-4093-9D43-720730BDF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1600" b="1" dirty="0"/>
              <a:t>Elsődleges hatások: </a:t>
            </a:r>
          </a:p>
          <a:p>
            <a:r>
              <a:rPr lang="hu-HU" sz="1600" dirty="0"/>
              <a:t>klimatikus tényezők megváltozása (hőmérséklet, csapadékeloszlás változása)</a:t>
            </a:r>
          </a:p>
          <a:p>
            <a:endParaRPr lang="hu-HU" sz="1600" dirty="0"/>
          </a:p>
          <a:p>
            <a:r>
              <a:rPr lang="hu-HU" sz="1600" b="1" dirty="0"/>
              <a:t>Másodlagos hatások:</a:t>
            </a:r>
          </a:p>
          <a:p>
            <a:r>
              <a:rPr lang="hu-HU" sz="1600" dirty="0"/>
              <a:t>az elsődleges hatásokból fakadó problémák (árvíz/belvíz, illetve aszály is sújthatja egy év alatt ugyanazt a területet)</a:t>
            </a:r>
          </a:p>
          <a:p>
            <a:endParaRPr lang="hu-HU" sz="1600" dirty="0"/>
          </a:p>
          <a:p>
            <a:r>
              <a:rPr lang="hu-HU" sz="1600" b="1" dirty="0"/>
              <a:t>Harmadlagos hatások: </a:t>
            </a:r>
            <a:r>
              <a:rPr lang="hu-HU" sz="1600" dirty="0"/>
              <a:t>mindezek következményeként megjelenő természeti, társadalmi és gazdasági jelenségek (pl. aszály okozta terméskiesés).</a:t>
            </a:r>
          </a:p>
          <a:p>
            <a:endParaRPr lang="hu-HU" dirty="0"/>
          </a:p>
          <a:p>
            <a:r>
              <a:rPr lang="hu-HU" i="1" dirty="0"/>
              <a:t>Együttműködés az érintett szakterületek szervezeteivel.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21D37D76-9CFF-473A-9C00-5147C812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/>
          <a:lstStyle/>
          <a:p>
            <a:r>
              <a:rPr lang="hu-HU" dirty="0"/>
              <a:t>Éghajlatváltozás hatásai helyi szinten</a:t>
            </a:r>
          </a:p>
        </p:txBody>
      </p:sp>
    </p:spTree>
    <p:extLst>
      <p:ext uri="{BB962C8B-B14F-4D97-AF65-F5344CB8AC3E}">
        <p14:creationId xmlns:p14="http://schemas.microsoft.com/office/powerpoint/2010/main" val="235022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620DBB6A-F4A8-4093-9D43-720730BDF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238811" cy="2497956"/>
          </a:xfrm>
        </p:spPr>
        <p:txBody>
          <a:bodyPr>
            <a:normAutofit/>
          </a:bodyPr>
          <a:lstStyle/>
          <a:p>
            <a:r>
              <a:rPr lang="hu-HU" sz="2000" b="1" dirty="0"/>
              <a:t>MITIGÁCIÓ: </a:t>
            </a:r>
            <a:r>
              <a:rPr lang="hu-HU" sz="2000" dirty="0"/>
              <a:t>Az üvegházhatású gázok kibocsátásának csökkentése</a:t>
            </a:r>
          </a:p>
          <a:p>
            <a:endParaRPr lang="hu-HU" sz="2000" dirty="0"/>
          </a:p>
          <a:p>
            <a:r>
              <a:rPr lang="hu-HU" sz="2000" b="1" dirty="0"/>
              <a:t>ADAPTÁCIÓ: </a:t>
            </a:r>
            <a:r>
              <a:rPr lang="hu-HU" sz="2000" dirty="0"/>
              <a:t>A már elkerülhetetlen hatásokhoz való alkalmazkodás</a:t>
            </a:r>
          </a:p>
          <a:p>
            <a:endParaRPr lang="hu-HU" sz="2000" dirty="0"/>
          </a:p>
          <a:p>
            <a:r>
              <a:rPr lang="hu-HU" sz="2000" b="1" dirty="0"/>
              <a:t>SZEMLÉLETFORMÁLÁS: </a:t>
            </a:r>
            <a:r>
              <a:rPr lang="hu-HU" sz="2000" dirty="0"/>
              <a:t>A </a:t>
            </a:r>
            <a:r>
              <a:rPr lang="hu-HU" sz="2000" dirty="0" err="1"/>
              <a:t>mitigáció</a:t>
            </a:r>
            <a:r>
              <a:rPr lang="hu-HU" sz="2000" dirty="0"/>
              <a:t> és adaptáció elérését támogató tudás, tudatosság, életmód kialakítása.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21D37D76-9CFF-473A-9C00-5147C812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dirty="0"/>
              <a:t>Mit tehetünk az éghajlatváltozás és hatásai ellen?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8B1E0B73-46B1-4DA7-AD1D-658C736A4D3A}"/>
              </a:ext>
            </a:extLst>
          </p:cNvPr>
          <p:cNvSpPr txBox="1">
            <a:spLocks/>
          </p:cNvSpPr>
          <p:nvPr/>
        </p:nvSpPr>
        <p:spPr>
          <a:xfrm>
            <a:off x="827584" y="3933057"/>
            <a:ext cx="7165042" cy="2497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Egyének/családok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fogyasztási szokásaikkal, életmódjukkal, mindennapi döntéseikkel segíthetik a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mitigációt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és adaptációt.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Cégek/vállalkozások: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saját tevékenységük klímabaráttá alakításával, vagy más kezdeményezések anyagi támogatásával támogathatják a klímavédelmi erőfeszítéseket.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Önkormányzatok: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fogyasztóként fogyasztói döntéseikkel, míg önkormányzati minőségükben elsősorban szabályozó eszközeik révén játszhatnak szerepet (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beépítettség mértéke), fontos szerepük van a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szemléletformálásban,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jógyakorlatok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támogatásában.</a:t>
            </a:r>
          </a:p>
        </p:txBody>
      </p:sp>
    </p:spTree>
    <p:extLst>
      <p:ext uri="{BB962C8B-B14F-4D97-AF65-F5344CB8AC3E}">
        <p14:creationId xmlns:p14="http://schemas.microsoft.com/office/powerpoint/2010/main" val="68337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1152</Words>
  <Application>Microsoft Office PowerPoint</Application>
  <PresentationFormat>Diavetítés a képernyőre (4:3 oldalarány)</PresentationFormat>
  <Paragraphs>118</Paragraphs>
  <Slides>21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Office-téma</vt:lpstr>
      <vt:lpstr>Módszertani bemutató a helyi klímastratégia elkészítéséhez</vt:lpstr>
      <vt:lpstr>PowerPoint-bemutató</vt:lpstr>
      <vt:lpstr>Globális felmelegedés spirálja</vt:lpstr>
      <vt:lpstr>PowerPoint-bemutató</vt:lpstr>
      <vt:lpstr>Az éghajlatváltozás általános háttere, jelentősége</vt:lpstr>
      <vt:lpstr>CO2 koncentrátum a légkörben</vt:lpstr>
      <vt:lpstr>Melyek a probléma okai?</vt:lpstr>
      <vt:lpstr>Éghajlatváltozás hatásai helyi szinten</vt:lpstr>
      <vt:lpstr>Mit tehetünk az éghajlatváltozás és hatásai ellen?</vt:lpstr>
      <vt:lpstr>A települési klímastratégia módszertani elemei</vt:lpstr>
      <vt:lpstr>ÜHG leltár elkészítése</vt:lpstr>
      <vt:lpstr>releváns éghajlatváltozási problémakörök és hatásviselők meghatározása (érintettség) </vt:lpstr>
      <vt:lpstr>releváns éghajlatváltozási problémakörök és hatásviselők meghatározása (érintettség), folyt.</vt:lpstr>
      <vt:lpstr>Az éghajlatváltozás által veszélyeztetett helyi értékek meghatározása </vt:lpstr>
      <vt:lpstr>A településen megvalósult klímaváltozáshoz való alkalmazkodást szolgáló projektek bemutatása (2007-et követően)</vt:lpstr>
      <vt:lpstr>Klíma- és energiatudatossági, szemléletformálási helyzetértékelés </vt:lpstr>
      <vt:lpstr>A felmérés Módszere</vt:lpstr>
      <vt:lpstr>Települési éghajlati szempontú SWOT analízis </vt:lpstr>
      <vt:lpstr>Példa a települési éghajlatvédelem SWOT elemzésére </vt:lpstr>
      <vt:lpstr>Példa a települési éghajlatvédelem SWOT elemzésére 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user</cp:lastModifiedBy>
  <cp:revision>57</cp:revision>
  <dcterms:created xsi:type="dcterms:W3CDTF">2014-03-03T11:13:53Z</dcterms:created>
  <dcterms:modified xsi:type="dcterms:W3CDTF">2020-02-25T13:16:07Z</dcterms:modified>
</cp:coreProperties>
</file>